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 Slab"/>
      <p:regular r:id="rId24"/>
      <p:bold r:id="rId25"/>
    </p:embeddedFont>
    <p:embeddedFont>
      <p:font typeface="Robo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Slab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font" Target="fonts/RobotoSlab-bold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" name="Google Shape;20;p3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oogle Shape;23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" name="Google Shape;24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5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" name="Google Shape;29;p5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b="0" i="0" sz="3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b="0" i="0" sz="3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b="0" i="0" sz="3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b="0" i="0" sz="3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b="0" i="0" sz="3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b="0" i="0" sz="3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b="0" i="0" sz="3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b="0" i="0" sz="3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b="0" i="0" sz="3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push dir="r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en.wikipedia.org/wiki/Mac_(computer)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en.wikipedia.org/wiki/Colossus_compute" TargetMode="External"/><Relationship Id="rId4" Type="http://schemas.openxmlformats.org/officeDocument/2006/relationships/hyperlink" Target="https://tecnet.ca/about-us/environmental-stewardship/r" TargetMode="External"/><Relationship Id="rId5" Type="http://schemas.openxmlformats.org/officeDocument/2006/relationships/hyperlink" Target="https://www.britannica.com/technology/ENIAC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Evolution of Computer Science: Impact on Society from 1940 to 1984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By: Cole Becker</a:t>
            </a:r>
            <a:endParaRPr sz="20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Date: November 21 2023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1980s: The PC Revolution</a:t>
            </a:r>
            <a:endParaRPr/>
          </a:p>
        </p:txBody>
      </p:sp>
      <p:sp>
        <p:nvSpPr>
          <p:cNvPr id="128" name="Google Shape;128;p22"/>
          <p:cNvSpPr txBox="1"/>
          <p:nvPr>
            <p:ph idx="2" type="body"/>
          </p:nvPr>
        </p:nvSpPr>
        <p:spPr>
          <a:xfrm>
            <a:off x="387900" y="1446125"/>
            <a:ext cx="57318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500"/>
              <a:t>IBM PCs </a:t>
            </a:r>
            <a:endParaRPr b="1" sz="1500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Powered by the Intel 8088 processor and running MS-DOS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Blueprint for many subsequent PC’s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Boosting productivity and automation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Creation of a wide compatibility of hardware and software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Design and open standards heavily influenced the growth of the computer industry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OS: Worked with Microsoft to develop MS DOS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/>
              <a:t>Graphical interface, setting a new standard for user friendly interface</a:t>
            </a:r>
            <a:endParaRPr sz="16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Set standards in modern computing and influences the new os system to come like windows 11</a:t>
            </a: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9075" y="2936025"/>
            <a:ext cx="2749025" cy="2061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1980s: The PC Revolution</a:t>
            </a:r>
            <a:endParaRPr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87900" y="1489825"/>
            <a:ext cx="54186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500"/>
              <a:t>Apple PCs</a:t>
            </a:r>
            <a:endParaRPr b="1" sz="1500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Released Apple(III) which had lots of defects that would deform the motherboard and break machine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After the failure of the apple (III) they released Macintosh - Mouse and window functionality into a smaller lighter computer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Was a great success and they continued to work and improve on it releasing more ram, newer models over time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It had a big impact on modern computing because it was the skeleton of the microsoft competitor that is still improving upon that OS to this day</a:t>
            </a:r>
            <a:endParaRPr/>
          </a:p>
        </p:txBody>
      </p:sp>
      <p:pic>
        <p:nvPicPr>
          <p:cNvPr id="136" name="Google Shape;13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0750" y="2739025"/>
            <a:ext cx="3032700" cy="2273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Present Day and Emerging Areas</a:t>
            </a:r>
            <a:endParaRPr/>
          </a:p>
        </p:txBody>
      </p:sp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387900" y="1417175"/>
            <a:ext cx="59388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500"/>
              <a:t>AI and machine learning </a:t>
            </a:r>
            <a:endParaRPr b="1" sz="1500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Significant progress in deep learning techniques, natural language processing, computer vision, and reinforcement learning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Scientists are working on developing more stable qubits, improving quantum algorithms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Turing's work laid the foundation for theoretical computer science and computation theory and it was fundamental in understanding the limits of computation, which influences AI and quantum algorithms' development</a:t>
            </a:r>
            <a:endParaRPr sz="1400"/>
          </a:p>
        </p:txBody>
      </p:sp>
      <p:pic>
        <p:nvPicPr>
          <p:cNvPr id="143" name="Google Shape;14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6700" y="2062375"/>
            <a:ext cx="2682725" cy="178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04973" y="3695075"/>
            <a:ext cx="2213600" cy="132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Prospects in Computer Science Careers</a:t>
            </a:r>
            <a:endParaRPr/>
          </a:p>
        </p:txBody>
      </p:sp>
      <p:sp>
        <p:nvSpPr>
          <p:cNvPr id="150" name="Google Shape;150;p25"/>
          <p:cNvSpPr txBox="1"/>
          <p:nvPr>
            <p:ph idx="1" type="body"/>
          </p:nvPr>
        </p:nvSpPr>
        <p:spPr>
          <a:xfrm>
            <a:off x="387900" y="1489825"/>
            <a:ext cx="69558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Offers a wide variety of career opportunities so that you will surely find what you are looking for and what you want to do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They’re plenty of different companies in the world of computer science that are competing against each other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Diverse opportunities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Remote work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Interdisciplinary skills has become incredibly important in our job market today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They need professionals that can adapt to diverse challenges like problem solving, innovation creativity and collaboration and communication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Projected to grow 23 percent from 2022 to 2032</a:t>
            </a:r>
            <a:endParaRPr sz="1400"/>
          </a:p>
        </p:txBody>
      </p:sp>
      <p:pic>
        <p:nvPicPr>
          <p:cNvPr id="151" name="Google Shape;15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4850" y="2788425"/>
            <a:ext cx="2120875" cy="212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Prospects in Computer Science Careers</a:t>
            </a:r>
            <a:endParaRPr/>
          </a:p>
        </p:txBody>
      </p:sp>
      <p:sp>
        <p:nvSpPr>
          <p:cNvPr id="157" name="Google Shape;157;p26"/>
          <p:cNvSpPr txBox="1"/>
          <p:nvPr>
            <p:ph idx="1" type="body"/>
          </p:nvPr>
        </p:nvSpPr>
        <p:spPr>
          <a:xfrm>
            <a:off x="387900" y="1489825"/>
            <a:ext cx="61470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AI algorithms are revolutionizing healthcare by enhancing diagnostics, AI can analyze medical images and predict diseases leading to faster and more accurate diagnostics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improve security systems and threat detection in cyber attacks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Quantum computers have the capability to solve complex problems exponentially faster impacting in fields like cryptography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Game designer/developer if you want to bring your creativities to life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Web designer if you want to help in creating websites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Looking at the change in data doing data analytics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Cloud computing - Servers and storage</a:t>
            </a:r>
            <a:endParaRPr sz="1400"/>
          </a:p>
        </p:txBody>
      </p:sp>
      <p:pic>
        <p:nvPicPr>
          <p:cNvPr id="158" name="Google Shape;15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65450" y="3272425"/>
            <a:ext cx="2798625" cy="172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5675" y="1288373"/>
            <a:ext cx="2495550" cy="1663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Computer Environment</a:t>
            </a:r>
            <a:endParaRPr/>
          </a:p>
        </p:txBody>
      </p:sp>
      <p:sp>
        <p:nvSpPr>
          <p:cNvPr id="165" name="Google Shape;165;p2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Energy-Efficient Computing: Governments and organizations encourage the use of energy-efficient hardware and software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E-Waste Management: Policies focus on the responsible disposal and recycling of e waste.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Data Center Efficiency: Policies may target data centers, aiming to improve their energy efficiency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Telecommuting and Remote Work: Encouraging telecommuting and remote work policies reduces the need for commuting, thereby decreasing carbon emissions</a:t>
            </a:r>
            <a:endParaRPr sz="1400"/>
          </a:p>
        </p:txBody>
      </p:sp>
      <p:pic>
        <p:nvPicPr>
          <p:cNvPr id="166" name="Google Shape;16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5677" y="3498775"/>
            <a:ext cx="2247251" cy="149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3146" y="3498775"/>
            <a:ext cx="2400230" cy="149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387900" y="1489825"/>
            <a:ext cx="60087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Without these early computers and algorithms we would have the computer we have come to know today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Computers have a big impact on fields like healthcare, finance and education because of AI, Quantum computers and machine learning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There are many career paths in computer science such as Artificial Intelligence, cybersecurity, software development, data science, and so much more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The field is constantly evolving, creating room for innovation and problem-solving</a:t>
            </a:r>
            <a:endParaRPr sz="1400"/>
          </a:p>
        </p:txBody>
      </p:sp>
      <p:pic>
        <p:nvPicPr>
          <p:cNvPr id="174" name="Google Shape;17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44300" y="3403950"/>
            <a:ext cx="2392500" cy="15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41671" y="1363100"/>
            <a:ext cx="2695129" cy="159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81" name="Google Shape;181;p29"/>
          <p:cNvSpPr txBox="1"/>
          <p:nvPr>
            <p:ph idx="1" type="body"/>
          </p:nvPr>
        </p:nvSpPr>
        <p:spPr>
          <a:xfrm>
            <a:off x="387900" y="1489825"/>
            <a:ext cx="8368200" cy="3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Britannica. (n.d.). Alan Turing. In Encyclopedia Britannica. Retrieved November 19, 2023, from https://www.britannica.com/biography/Alan-Turing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Encyclopedia Britannica. (n.d.). John von Neumann. Encyclopedia Britannica. Retrieved November 19, 2023, from https://www.britannica.com/biography/John-von-Neumann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Wikipedia contributors. (n.d). Douglas Engelbart. Wikipedia, The Free Encyclopedia. Retrieved November 19, 2023, from https://en.wikipedia.org/wiki/Douglas_Engelbart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Wikipedia contributors. (n.d). Intel 4004. Wikipedia, The Free Encyclopedia. Retrieved November 19, 2023, from https://en.wikipedia.org/wiki/Intel_4004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Wikipedia contributors. (n.d). IBM Personal Computer. Wikipedia, The Free Encyclopedia. Retrieved November 19, 2023, from https://en.wikipedia.org/wiki/IBM_Personal_Computer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Wikipedia contributors. (n.d). Mac (computer). Wikipedia, The Free Encyclopedia. Retrieved November 19, 2023, from </a:t>
            </a:r>
            <a:r>
              <a:rPr lang="en" sz="1300" u="sng">
                <a:solidFill>
                  <a:schemeClr val="hlink"/>
                </a:solidFill>
                <a:hlinkClick r:id="rId3"/>
              </a:rPr>
              <a:t>https://en.wikipedia.org/wiki/Mac_(computer)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Wikiwand. (n.d.). EDVAC. Retrieved November 21, 2023, from https://www.wikiwand.com/en/EDVAC</a:t>
            </a:r>
            <a:endParaRPr sz="13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87" name="Google Shape;187;p30"/>
          <p:cNvSpPr txBox="1"/>
          <p:nvPr>
            <p:ph idx="1" type="body"/>
          </p:nvPr>
        </p:nvSpPr>
        <p:spPr>
          <a:xfrm>
            <a:off x="387900" y="1489825"/>
            <a:ext cx="8368200" cy="3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Wikipedia contributors. (n.d). Colossus computer. Wikipedia. Retrieved November 21, 2023, from </a:t>
            </a:r>
            <a:r>
              <a:rPr lang="en" sz="1300" u="sng">
                <a:solidFill>
                  <a:schemeClr val="hlink"/>
                </a:solidFill>
                <a:hlinkClick r:id="rId3"/>
              </a:rPr>
              <a:t>https://en.wikipedia.org/wiki/Colossus_compute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Wikipedia contributors. (n.d). History of Microsoft. Wikipedia, The Free Encyclopedia. Retrieved November 19, 2023, from https://en.wikipedia.org/wiki/History_of_Microsoft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Tecnet. (n.d.). Environmental Stewardship. Retrieved November 19, 2023, from </a:t>
            </a:r>
            <a:r>
              <a:rPr lang="en" sz="1300" u="sng">
                <a:solidFill>
                  <a:schemeClr val="hlink"/>
                </a:solidFill>
                <a:hlinkClick r:id="rId4"/>
              </a:rPr>
              <a:t>https://tecnet.ca/about-us/environmental-stewardship/r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Encyclopædia Britannica. (n.d.). ENIAC. Retrieved November 21, 2023, from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https://www.britannica.com/technology/ENIAC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Wikipedia contributors. (n.d). UNIVAC I. Retrieved November 21, 2023, from Wikipedia. https://en.wikipedia.org/wiki/UNIVAC_I</a:t>
            </a:r>
            <a:endParaRPr sz="1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Overview of Computing in 1940-1950s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286200" y="1359075"/>
            <a:ext cx="59355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500"/>
              <a:t>Colossus Computer</a:t>
            </a:r>
            <a:endParaRPr b="1" sz="1500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Developed during World War 2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One of the earliest electronic digital programmable computers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Used by british to decipher german codes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Alan Turing's probability in cryptanalysis contributed to its design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Significantly reduced the time spent deciphering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Was improved in a newer version with quintuple the speed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Existence was kept secret until mid 70s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Served as a precursor to modern computers and was fundamental in the evolution of computing</a:t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2575" y="2899600"/>
            <a:ext cx="3133300" cy="20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Overview of Computing in 1940-1950s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286200" y="1359075"/>
            <a:ext cx="59355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500"/>
              <a:t>ENIAC</a:t>
            </a:r>
            <a:endParaRPr b="1" sz="1500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Completed in 1945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The first general purpose computer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It was massive and had vacuum tubes to perform calculations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Consumed a considerable amount of electricity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Showed the potential for electronic systems to perform tasks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Atomic energy research, weather prediction, and cryptography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Sparked the idea to make computers smaller, faster and more energy efficient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Lead to the increase in investment in computer research</a:t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7600" y="2776975"/>
            <a:ext cx="3089851" cy="225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Overview of Computing in 1940-1950s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286200" y="1359075"/>
            <a:ext cx="59355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500"/>
              <a:t>EDVAC</a:t>
            </a:r>
            <a:endParaRPr b="1" sz="1500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Electronic stored-program computer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Project initiated by John von Neumann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Design greatly influenced what's now known as the von Neumann architecture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It stored both data and instructions in the same memory space, allowing instructions to be fetched and executed sequentially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Binary system used binary code for representation/processing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Foundation for subsequent computer architectures and advancements in modern computing technologies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0900" y="3056050"/>
            <a:ext cx="2813550" cy="201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Overview of Computing in 1940-1950s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286200" y="1359075"/>
            <a:ext cx="59355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500"/>
              <a:t>UNIVAC</a:t>
            </a:r>
            <a:endParaRPr b="1" sz="1500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First commercial computer of its kind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Made a shift from computing primarily being a government or research endeavor to being used in businesses and orgs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Could handle both numeric and alphabetical data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Predicted the outcome of 1952 election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Groundwork for handling different types of information which is essential to modern computing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Its existence and combabillites was the foundation for modern computing from being massive machines</a:t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1175" y="2702000"/>
            <a:ext cx="3047299" cy="217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Overview of Computing Pioneers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286200" y="1359075"/>
            <a:ext cx="68607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500"/>
              <a:t>Alan Turing (1912 - 1954)</a:t>
            </a:r>
            <a:endParaRPr b="1" sz="1500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Went to University of Cambridge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Turing Machine: a device that could manipulate symbols on a strip of tape according to a table of rules, fundamental in the development of modern computers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Automatic Computing Engine (ACE): He designed a blueprint for an electronic stored-program computer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During WWII turing invented the bomba in 1939, which was to decipher encrypted messages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His life work later helped in designing colossus </a:t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3875" y="2419400"/>
            <a:ext cx="1948050" cy="260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Overview of Computing Pioneers</a:t>
            </a:r>
            <a:endParaRPr/>
          </a:p>
        </p:txBody>
      </p:sp>
      <p:sp>
        <p:nvSpPr>
          <p:cNvPr id="105" name="Google Shape;105;p19"/>
          <p:cNvSpPr txBox="1"/>
          <p:nvPr>
            <p:ph idx="2" type="body"/>
          </p:nvPr>
        </p:nvSpPr>
        <p:spPr>
          <a:xfrm>
            <a:off x="304415" y="1352050"/>
            <a:ext cx="62709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500"/>
              <a:t>John von Neumann (1903 - 1957)</a:t>
            </a:r>
            <a:endParaRPr b="1" sz="1500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Went to University of Berlin and University of Hamburg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Contributing to the development of the atomic bomb during WWII and hydrogen bomb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Significance in the development of the von Neumann architecture, the basic design of most computers today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This architecture separates the program instructions and data into memory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Worked in game theory (Decision making algorithms and strategy)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Blueprint for modern computing systems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Shapes our understanding and development of computers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2775" y="2356950"/>
            <a:ext cx="2195575" cy="259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1960s-1970s: The Rise of Personal Computing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247700" y="1304100"/>
            <a:ext cx="6367500" cy="3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/>
              <a:t>Intel’s 4004 Microprocessor: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First to put an entire CPU on one chip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Making computers smaller and more affordable/accessible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While the 4004 was relatively basic by today's standards, it represented a leap in computing power at the time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It has the ability to perform calculations and execute instructions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It led to the rapid advancement of microprocessor technology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Innovation that revolutionized computing by guiding the era of microprocessors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Its creation has lead to the most powerful CPU’s that we see today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Intel continue to release even more powerful CPU’s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500"/>
          </a:p>
        </p:txBody>
      </p:sp>
      <p:pic>
        <p:nvPicPr>
          <p:cNvPr id="113" name="Google Shape;11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0171" y="1362354"/>
            <a:ext cx="2548900" cy="179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70867" y="3234475"/>
            <a:ext cx="2447505" cy="179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1960s-1970s: The Rise of Personal Computing</a:t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247700" y="1304100"/>
            <a:ext cx="6367500" cy="3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351"/>
              <a:t>Doug Engelbart mouse: </a:t>
            </a:r>
            <a:endParaRPr sz="1351"/>
          </a:p>
          <a:p>
            <a:pPr indent="-314413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51"/>
              <a:buChar char="❖"/>
            </a:pPr>
            <a:r>
              <a:rPr lang="en" sz="1351"/>
              <a:t>In 1964, Engelbart’s idea of a pointing device that could move a cursor on a screen</a:t>
            </a:r>
            <a:endParaRPr sz="1351"/>
          </a:p>
          <a:p>
            <a:pPr indent="-31441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1"/>
              <a:buChar char="❖"/>
            </a:pPr>
            <a:r>
              <a:rPr lang="en" sz="1351"/>
              <a:t>Before the mouse to interact with the computer we used commands or punch cards</a:t>
            </a:r>
            <a:endParaRPr sz="1351"/>
          </a:p>
          <a:p>
            <a:pPr indent="-31441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1"/>
              <a:buChar char="❖"/>
            </a:pPr>
            <a:r>
              <a:rPr lang="en" sz="1351"/>
              <a:t>User-friendly interaction - Provided a way to interact with GUI</a:t>
            </a:r>
            <a:endParaRPr sz="1351"/>
          </a:p>
          <a:p>
            <a:pPr indent="-31441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1"/>
              <a:buChar char="❖"/>
            </a:pPr>
            <a:r>
              <a:rPr lang="en" sz="1351"/>
              <a:t>Point and click navigation - Allowed us to point at graphical elements on the screen and click to select/activate them</a:t>
            </a:r>
            <a:endParaRPr sz="1351"/>
          </a:p>
          <a:p>
            <a:pPr indent="-31441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1"/>
              <a:buChar char="❖"/>
            </a:pPr>
            <a:r>
              <a:rPr lang="en" sz="1351"/>
              <a:t>For his idea it would lead to the mice we have come to know and how we navigate OS systems and browse the web today</a:t>
            </a:r>
            <a:endParaRPr sz="1351"/>
          </a:p>
          <a:p>
            <a:pPr indent="-31441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1"/>
              <a:buChar char="❖"/>
            </a:pPr>
            <a:r>
              <a:rPr lang="en" sz="1351"/>
              <a:t>Evolution of other input devices such as trackpads, touchscreens</a:t>
            </a:r>
            <a:endParaRPr sz="135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500"/>
          </a:p>
        </p:txBody>
      </p:sp>
      <p:pic>
        <p:nvPicPr>
          <p:cNvPr id="121" name="Google Shape;12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5200" y="1144126"/>
            <a:ext cx="2316724" cy="175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20475" y="3219625"/>
            <a:ext cx="2506175" cy="187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